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256" r:id="rId5"/>
    <p:sldId id="305" r:id="rId6"/>
    <p:sldId id="304" r:id="rId7"/>
    <p:sldId id="315" r:id="rId8"/>
    <p:sldId id="298" r:id="rId9"/>
    <p:sldId id="288" r:id="rId10"/>
    <p:sldId id="258" r:id="rId11"/>
    <p:sldId id="313" r:id="rId12"/>
    <p:sldId id="279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9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C5C5C"/>
    <a:srgbClr val="4F46E9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2"/>
        <p:guide pos="39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84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4.png"/><Relationship Id="rId7" Type="http://schemas.openxmlformats.org/officeDocument/2006/relationships/tags" Target="../tags/tag66.xml"/><Relationship Id="rId6" Type="http://schemas.openxmlformats.org/officeDocument/2006/relationships/image" Target="../media/image3.jpeg"/><Relationship Id="rId5" Type="http://schemas.openxmlformats.org/officeDocument/2006/relationships/tags" Target="../tags/tag65.xml"/><Relationship Id="rId4" Type="http://schemas.openxmlformats.org/officeDocument/2006/relationships/image" Target="../media/image2.jpeg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3.xml"/><Relationship Id="rId5" Type="http://schemas.openxmlformats.org/officeDocument/2006/relationships/image" Target="../media/image4.png"/><Relationship Id="rId4" Type="http://schemas.openxmlformats.org/officeDocument/2006/relationships/tags" Target="../tags/tag82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0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1.xml"/><Relationship Id="rId7" Type="http://schemas.openxmlformats.org/officeDocument/2006/relationships/image" Target="../media/image14.pn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21.png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image" Target="../media/image24.jpeg"/><Relationship Id="rId6" Type="http://schemas.openxmlformats.org/officeDocument/2006/relationships/tags" Target="../tags/tag74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9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23.png"/><Relationship Id="rId3" Type="http://schemas.openxmlformats.org/officeDocument/2006/relationships/tags" Target="../tags/tag80.xml"/><Relationship Id="rId2" Type="http://schemas.openxmlformats.org/officeDocument/2006/relationships/image" Target="../media/image30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192.168.68.224\外贸\Overseas  Document\营销-共享内外销\单图\V1\V1-BM-02(赛道脚实拍图）\4.JPG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972" t="16472" r="20935" b="7944"/>
          <a:stretch>
            <a:fillRect/>
          </a:stretch>
        </p:blipFill>
        <p:spPr>
          <a:xfrm>
            <a:off x="6826250" y="2030095"/>
            <a:ext cx="2675255" cy="3541395"/>
          </a:xfrm>
          <a:prstGeom prst="rect">
            <a:avLst/>
          </a:prstGeom>
        </p:spPr>
      </p:pic>
      <p:pic>
        <p:nvPicPr>
          <p:cNvPr id="6" name="图片 5" descr="\\192.168.68.224\外贸\Overseas  Document\营销-共享内外销\单图\V1\V1-BM-02(赛道脚实拍图）\11.jpg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-22225" y="-1270"/>
            <a:ext cx="6858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12610" y="5923280"/>
            <a:ext cx="2110740" cy="4349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NEW</a:t>
            </a:r>
            <a:endParaRPr lang="en-US" altLang="zh-CN" sz="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entury Gothic" panose="020B0502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lang="en-US" altLang="zh-CN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PRODUCT</a:t>
            </a:r>
            <a:endParaRPr lang="en-US" altLang="zh-CN" sz="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826250" y="586105"/>
            <a:ext cx="23444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 CHAIR</a:t>
            </a:r>
            <a:endParaRPr lang="en-US" alt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6250" y="1490345"/>
            <a:ext cx="906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BIFMA</a:t>
            </a:r>
            <a:endParaRPr lang="en-US" alt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26250" y="1784985"/>
            <a:ext cx="230632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International authority certification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entury Gothic" panose="020B0502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8600" y="6305550"/>
            <a:ext cx="439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Concise , comfortable and elegant .fit to the human body , size andshape , design , attention is put to complete relaxation.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\\192.168.68.224\外贸\Overseas  Document\营销-共享内外销\单图\V1\V1-BM-02(赛道脚实拍图）\3.JPG3"/>
          <p:cNvPicPr>
            <a:picLocks noChangeAspect="1"/>
          </p:cNvPicPr>
          <p:nvPr/>
        </p:nvPicPr>
        <p:blipFill>
          <a:blip r:embed="rId6"/>
          <a:srcRect l="21812" t="14500" r="23972" b="6840"/>
          <a:stretch>
            <a:fillRect/>
          </a:stretch>
        </p:blipFill>
        <p:spPr>
          <a:xfrm>
            <a:off x="9526270" y="3136265"/>
            <a:ext cx="2184400" cy="3169285"/>
          </a:xfrm>
          <a:prstGeom prst="rect">
            <a:avLst/>
          </a:prstGeom>
        </p:spPr>
      </p:pic>
      <p:pic>
        <p:nvPicPr>
          <p:cNvPr id="4" name="图片 3" descr="客户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024745" y="100330"/>
            <a:ext cx="1983740" cy="5035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\\192.168.68.224\外贸\Overseas  Document\营销-共享内外销\单图\V1\V1-BM-02(赛道脚实拍图）\22.jpg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37810" y="4445"/>
            <a:ext cx="6858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720" y="1071245"/>
            <a:ext cx="49028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Basic configuration（Support customization）</a:t>
            </a:r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45745" y="1012190"/>
            <a:ext cx="4608830" cy="635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\\192.168.68.224\外贸\Overseas  Document\营销-共享内外销\单图\V1\V1-BM-02(赛道脚实拍图）\4.JPG4"/>
          <p:cNvPicPr>
            <a:picLocks noChangeAspect="1"/>
          </p:cNvPicPr>
          <p:nvPr/>
        </p:nvPicPr>
        <p:blipFill>
          <a:blip r:embed="rId2"/>
          <a:srcRect l="22350" t="13442" r="24834" b="8398"/>
          <a:stretch>
            <a:fillRect/>
          </a:stretch>
        </p:blipFill>
        <p:spPr>
          <a:xfrm>
            <a:off x="544830" y="1793875"/>
            <a:ext cx="2215515" cy="3279140"/>
          </a:xfrm>
          <a:prstGeom prst="rect">
            <a:avLst/>
          </a:prstGeom>
        </p:spPr>
      </p:pic>
      <p:pic>
        <p:nvPicPr>
          <p:cNvPr id="3" name="图片 2" descr="\\192.168.68.224\外贸\Overseas  Document\营销-共享内外销\单图\V1\V1-BM-02(赛道脚实拍图）\5.JPG5"/>
          <p:cNvPicPr>
            <a:picLocks noChangeAspect="1"/>
          </p:cNvPicPr>
          <p:nvPr/>
        </p:nvPicPr>
        <p:blipFill>
          <a:blip r:embed="rId3"/>
          <a:srcRect l="24528" t="14339" r="26605" b="8463"/>
          <a:stretch>
            <a:fillRect/>
          </a:stretch>
        </p:blipFill>
        <p:spPr>
          <a:xfrm>
            <a:off x="2987675" y="3376930"/>
            <a:ext cx="1866900" cy="2949575"/>
          </a:xfrm>
          <a:prstGeom prst="rect">
            <a:avLst/>
          </a:prstGeom>
        </p:spPr>
      </p:pic>
      <p:pic>
        <p:nvPicPr>
          <p:cNvPr id="7" name="图片 6" descr="客户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5745" y="100330"/>
            <a:ext cx="1983740" cy="5035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\\192.168.68.224\外贸\Overseas  Document\营销-共享内外销\单图\V1\V1-BM-02(赛道脚实拍图）\5.JPG5"/>
          <p:cNvPicPr>
            <a:picLocks noChangeAspect="1"/>
          </p:cNvPicPr>
          <p:nvPr/>
        </p:nvPicPr>
        <p:blipFill>
          <a:blip r:embed="rId1"/>
          <a:srcRect l="22731" t="14917" r="25269" b="7222"/>
          <a:stretch>
            <a:fillRect/>
          </a:stretch>
        </p:blipFill>
        <p:spPr>
          <a:xfrm>
            <a:off x="5602605" y="2587625"/>
            <a:ext cx="2511425" cy="3760470"/>
          </a:xfrm>
          <a:prstGeom prst="rect">
            <a:avLst/>
          </a:prstGeom>
        </p:spPr>
      </p:pic>
      <p:pic>
        <p:nvPicPr>
          <p:cNvPr id="10" name="图片 9" descr="C:\Users\Administrator\Desktop\V1-BM-02侧面(350mm黑色尼龙脚）.pngV1-BM-02侧面(350mm黑色尼龙脚）"/>
          <p:cNvPicPr>
            <a:picLocks noChangeAspect="1"/>
          </p:cNvPicPr>
          <p:nvPr/>
        </p:nvPicPr>
        <p:blipFill>
          <a:blip r:embed="rId2"/>
          <a:srcRect l="32773" t="55139" r="46730" b="23962"/>
          <a:stretch>
            <a:fillRect/>
          </a:stretch>
        </p:blipFill>
        <p:spPr>
          <a:xfrm>
            <a:off x="691515" y="5114290"/>
            <a:ext cx="1671955" cy="1671955"/>
          </a:xfrm>
          <a:prstGeom prst="rect">
            <a:avLst/>
          </a:prstGeom>
          <a:ln w="3175">
            <a:solidFill>
              <a:srgbClr val="5C5C5C"/>
            </a:solidFill>
          </a:ln>
        </p:spPr>
      </p:pic>
      <p:pic>
        <p:nvPicPr>
          <p:cNvPr id="9" name="图片 8" descr="GTLY01(2)"/>
          <p:cNvPicPr>
            <a:picLocks noChangeAspect="1"/>
          </p:cNvPicPr>
          <p:nvPr/>
        </p:nvPicPr>
        <p:blipFill>
          <a:blip r:embed="rId3"/>
          <a:srcRect l="50222" t="45926" r="30379" b="34963"/>
          <a:stretch>
            <a:fillRect/>
          </a:stretch>
        </p:blipFill>
        <p:spPr>
          <a:xfrm>
            <a:off x="2479040" y="3342005"/>
            <a:ext cx="1704975" cy="1691640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图片 7" descr="GTLY01(2)"/>
          <p:cNvPicPr>
            <a:picLocks noChangeAspect="1"/>
          </p:cNvPicPr>
          <p:nvPr/>
        </p:nvPicPr>
        <p:blipFill>
          <a:blip r:embed="rId3"/>
          <a:srcRect l="31296" t="41389" r="49259" b="39074"/>
          <a:stretch>
            <a:fillRect/>
          </a:stretch>
        </p:blipFill>
        <p:spPr>
          <a:xfrm>
            <a:off x="691515" y="3352800"/>
            <a:ext cx="1672590" cy="1680845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 descr="GTLY01(1)"/>
          <p:cNvPicPr>
            <a:picLocks noChangeAspect="1"/>
          </p:cNvPicPr>
          <p:nvPr/>
        </p:nvPicPr>
        <p:blipFill>
          <a:blip r:embed="rId4"/>
          <a:srcRect l="33298" t="34839" r="43422" b="42015"/>
          <a:stretch>
            <a:fillRect/>
          </a:stretch>
        </p:blipFill>
        <p:spPr>
          <a:xfrm>
            <a:off x="2484755" y="5114290"/>
            <a:ext cx="1699260" cy="166116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标题 1"/>
          <p:cNvSpPr>
            <a:spLocks noGrp="1"/>
          </p:cNvSpPr>
          <p:nvPr/>
        </p:nvSpPr>
        <p:spPr>
          <a:xfrm>
            <a:off x="480695" y="541020"/>
            <a:ext cx="6610350" cy="2317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BIFMA Standard Ergonomic Office Chair (Black frame)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*Lumbar support is available in 5 colors (dark fabric matches better with colorful lumbar support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Backrest: Humanized automatic backrest elastic adjustment, flexibly adapt to the different use states of the human body.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Seat: Eco-friendly material instead of wood structure. no glue (0 formaldehyde).with mould foam with ergonomic design.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3D adjustable armrest: front and rear, up and down, rotation adjustment, multi-angle adjustment to meet the needs of more people. Soft PU pad design.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Mechanism: wire-controlled aluminum mechanism 3-gear locking, seat with sliding function. All buttons are at your fingertips. Easily adjust all functions without bending over.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Seat height adjustable by grade 4 gas lift (Lifting stroke 100MM.）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350# black nylon track design base (non-slip on the track), static pressure bearing 1136 kg.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60# BIFMA 360° running nylon castors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Back use GT series meshes meet REACH standard and do not contain heavy metals.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Seat use LY series fabric :grade 5 waterproof, grade 6 oil resistance.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\\192.168.68.224\外贸\Overseas  Document\营销-共享内外销\单图\V1\V1-BM-02(赛道脚实拍图）\3.JPG3"/>
          <p:cNvPicPr>
            <a:picLocks noChangeAspect="1"/>
          </p:cNvPicPr>
          <p:nvPr/>
        </p:nvPicPr>
        <p:blipFill>
          <a:blip r:embed="rId5"/>
          <a:srcRect l="22442" t="12370" r="21688" b="6359"/>
          <a:stretch>
            <a:fillRect/>
          </a:stretch>
        </p:blipFill>
        <p:spPr>
          <a:xfrm>
            <a:off x="8693785" y="89535"/>
            <a:ext cx="3003550" cy="4370070"/>
          </a:xfrm>
          <a:prstGeom prst="rect">
            <a:avLst/>
          </a:prstGeom>
        </p:spPr>
      </p:pic>
      <p:pic>
        <p:nvPicPr>
          <p:cNvPr id="3" name="图片 2" descr="\\192.168.68.224\外贸\Overseas  Document\营销-共享内外销\单图\V1\V1-BM-02(赛道脚实拍图）\3.JPG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22442" t="61349" r="41864" b="6359"/>
          <a:stretch>
            <a:fillRect/>
          </a:stretch>
        </p:blipFill>
        <p:spPr>
          <a:xfrm>
            <a:off x="691515" y="5114925"/>
            <a:ext cx="1672590" cy="15411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_MG_96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0"/>
            <a:ext cx="12204065" cy="685482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36195" y="4639945"/>
            <a:ext cx="12228195" cy="2218055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02590" y="398780"/>
            <a:ext cx="11214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cap="all">
                <a:solidFill>
                  <a:schemeClr val="bg1"/>
                </a:solidFill>
                <a:uFillTx/>
              </a:rPr>
              <a:t>T</a:t>
            </a:r>
            <a:r>
              <a:rPr lang="zh-CN" altLang="en-US" sz="1400" b="1" cap="all">
                <a:solidFill>
                  <a:schemeClr val="bg1"/>
                </a:solidFill>
                <a:uFillTx/>
              </a:rPr>
              <a:t>ype</a:t>
            </a:r>
            <a:endParaRPr lang="zh-CN" altLang="en-US" sz="1400" b="1" cap="all">
              <a:solidFill>
                <a:schemeClr val="bg1"/>
              </a:solidFill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77745" y="368300"/>
            <a:ext cx="353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GT series of high elastic mesh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05685" y="670560"/>
            <a:ext cx="3442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Ergonomics, can maintain the mesh pattern without being deformed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4" name="流程图: 终止 13"/>
          <p:cNvSpPr/>
          <p:nvPr/>
        </p:nvSpPr>
        <p:spPr>
          <a:xfrm>
            <a:off x="402590" y="387985"/>
            <a:ext cx="1012190" cy="330200"/>
          </a:xfrm>
          <a:prstGeom prst="flowChartTerminator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终止 10"/>
          <p:cNvSpPr/>
          <p:nvPr/>
        </p:nvSpPr>
        <p:spPr>
          <a:xfrm>
            <a:off x="1021080" y="375285"/>
            <a:ext cx="1031240" cy="351790"/>
          </a:xfrm>
          <a:prstGeom prst="flowChartTerminator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33475" y="358775"/>
            <a:ext cx="1370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GT-01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1143" y="5784707"/>
            <a:ext cx="1983731" cy="990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According to the specified scope and evaluation screening, the test results of SVHC are 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&lt;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0.1%(w/w)-- </a:t>
            </a:r>
            <a:r>
              <a:rPr lang="en-US" altLang="zh-CN" sz="1000" b="1" dirty="0">
                <a:solidFill>
                  <a:srgbClr val="FFFFFF"/>
                </a:solidFill>
                <a:latin typeface="Abadi" panose="020B0604020202020204" pitchFamily="34" charset="0"/>
              </a:rPr>
              <a:t>PASS</a:t>
            </a:r>
            <a:endParaRPr lang="zh-CN" altLang="en-US" sz="1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3716" y="5517387"/>
            <a:ext cx="139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4">
                    <a:lumMod val="75000"/>
                  </a:schemeClr>
                </a:solidFill>
              </a:rPr>
              <a:t>SVHC</a:t>
            </a:r>
            <a:endParaRPr lang="zh-CN" alt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279980" y="5524578"/>
            <a:ext cx="2148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Smolder </a:t>
            </a:r>
            <a:r>
              <a:rPr lang="zh-CN" altLang="en-US" sz="12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Retardant</a:t>
            </a:r>
            <a:endParaRPr lang="zh-CN" altLang="en-US" sz="12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16466" y="5832585"/>
            <a:ext cx="18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Fire retardant , it pass the fire retadant standard of CA TB117-2013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3" y="4662877"/>
            <a:ext cx="887950" cy="77729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49" y="4836248"/>
            <a:ext cx="607060" cy="6070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8" name="文本框 37"/>
          <p:cNvSpPr txBox="1"/>
          <p:nvPr/>
        </p:nvSpPr>
        <p:spPr>
          <a:xfrm>
            <a:off x="4231645" y="5517387"/>
            <a:ext cx="1983731" cy="126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Abrasion Resistance</a:t>
            </a:r>
            <a:endParaRPr lang="en-US" altLang="zh-CN" sz="12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Endpoint-Lengthwise is 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&gt;</a:t>
            </a: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100,000 cycles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Endpoint-Widthwise is &gt;100,000 cycles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图片 38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33" y="4792989"/>
            <a:ext cx="693578" cy="69357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2" y="4694759"/>
            <a:ext cx="829819" cy="829819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2353761" y="5499752"/>
            <a:ext cx="1776794" cy="84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Formaldehyde content</a:t>
            </a:r>
            <a:endParaRPr lang="en-US" altLang="zh-CN" sz="12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NOT Detectable</a:t>
            </a:r>
            <a:endParaRPr lang="zh-CN" altLang="en-US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9"/>
          <a:stretch>
            <a:fillRect/>
          </a:stretch>
        </p:blipFill>
        <p:spPr>
          <a:xfrm>
            <a:off x="8654286" y="4807294"/>
            <a:ext cx="861336" cy="829819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8450233" y="5517387"/>
            <a:ext cx="1595393" cy="80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RUB Fastness</a:t>
            </a:r>
            <a:endParaRPr lang="en-US" altLang="zh-CN" sz="12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Dry Staining: 4 grade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Wet staining: 4 grade</a:t>
            </a:r>
            <a:endParaRPr lang="zh-CN" altLang="en-US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92" y="4834367"/>
            <a:ext cx="828710" cy="82871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0327259" y="5555224"/>
            <a:ext cx="1822172" cy="80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Tear Strength</a:t>
            </a:r>
            <a:endParaRPr lang="en-US" altLang="zh-CN" sz="12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Length is 116N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Transverse avulsion is 176N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_MG_96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0415" cy="68586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90220" y="469265"/>
            <a:ext cx="11251565" cy="8674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48335" y="535940"/>
            <a:ext cx="11214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cap="all">
                <a:solidFill>
                  <a:schemeClr val="bg1"/>
                </a:solidFill>
                <a:uFillTx/>
              </a:rPr>
              <a:t>T</a:t>
            </a:r>
            <a:r>
              <a:rPr lang="zh-CN" altLang="en-US" sz="1400" cap="all">
                <a:solidFill>
                  <a:schemeClr val="bg1"/>
                </a:solidFill>
                <a:uFillTx/>
              </a:rPr>
              <a:t>ype</a:t>
            </a:r>
            <a:endParaRPr lang="zh-CN" altLang="en-US" sz="1400" cap="all">
              <a:solidFill>
                <a:schemeClr val="bg1"/>
              </a:solidFill>
              <a:uFillTx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1825" y="716915"/>
            <a:ext cx="1998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rPr>
              <a:t>LY-01</a:t>
            </a:r>
            <a:endParaRPr lang="en-US" altLang="zh-CN" sz="3600" b="1" dirty="0">
              <a:solidFill>
                <a:schemeClr val="bg1"/>
              </a:solidFill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69225" y="0"/>
            <a:ext cx="397256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784" y="1708150"/>
            <a:ext cx="607060" cy="6070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0395" y="1524000"/>
            <a:ext cx="353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Water-proof fabric for seat</a:t>
            </a:r>
            <a:endParaRPr lang="en-US" altLang="zh-CN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43" y="546895"/>
            <a:ext cx="700572" cy="67934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792592" y="490418"/>
            <a:ext cx="139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FFFF"/>
                </a:solidFill>
              </a:rPr>
              <a:t>SVHC</a:t>
            </a:r>
            <a:endParaRPr lang="zh-CN" altLang="en-US" sz="1400" b="1" dirty="0">
              <a:solidFill>
                <a:srgbClr val="FFFFFF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54110" y="705278"/>
            <a:ext cx="1983731" cy="84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According to the specified scope and evaluation screening, the test results of SVHC are 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&lt;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0.1%(w/w)-- </a:t>
            </a:r>
            <a:r>
              <a:rPr lang="en-US" altLang="zh-CN" sz="1000" b="1" dirty="0">
                <a:solidFill>
                  <a:srgbClr val="FFFFFF"/>
                </a:solidFill>
                <a:latin typeface="Abadi" panose="020B0604020202020204" pitchFamily="34" charset="0"/>
              </a:rPr>
              <a:t>PASS</a:t>
            </a:r>
            <a:endParaRPr lang="zh-CN" altLang="en-US" sz="1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694420" y="1728811"/>
            <a:ext cx="2148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Smolder </a:t>
            </a:r>
            <a:r>
              <a:rPr lang="zh-CN" alt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Retardant</a:t>
            </a:r>
            <a:endParaRPr lang="zh-CN" altLang="en-US" sz="12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730906" y="2036818"/>
            <a:ext cx="18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Fire retardant , it pass the fire retadant standard of CA TB117-2013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6" r="22546"/>
          <a:stretch>
            <a:fillRect/>
          </a:stretch>
        </p:blipFill>
        <p:spPr>
          <a:xfrm>
            <a:off x="7996502" y="2686685"/>
            <a:ext cx="607060" cy="607060"/>
          </a:xfrm>
          <a:prstGeom prst="ellipse">
            <a:avLst/>
          </a:prstGeom>
          <a:ln w="15875">
            <a:solidFill>
              <a:schemeClr val="bg1"/>
            </a:solidFill>
          </a:ln>
        </p:spPr>
      </p:pic>
      <p:sp>
        <p:nvSpPr>
          <p:cNvPr id="38" name="文本框 37"/>
          <p:cNvSpPr txBox="1"/>
          <p:nvPr/>
        </p:nvSpPr>
        <p:spPr>
          <a:xfrm>
            <a:off x="8730906" y="2630806"/>
            <a:ext cx="2276475" cy="57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Water Repellency</a:t>
            </a:r>
            <a:endParaRPr lang="en-US" altLang="zh-CN" sz="12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Grade 6</a:t>
            </a:r>
            <a:endParaRPr lang="zh-CN" altLang="en-US" sz="1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>
            <a:grayscl/>
          </a:blip>
          <a:srcRect l="8911" r="8911"/>
          <a:stretch>
            <a:fillRect/>
          </a:stretch>
        </p:blipFill>
        <p:spPr>
          <a:xfrm>
            <a:off x="8039063" y="3747860"/>
            <a:ext cx="607061" cy="607061"/>
          </a:xfrm>
          <a:prstGeom prst="ellipse">
            <a:avLst/>
          </a:prstGeom>
          <a:ln w="15875">
            <a:solidFill>
              <a:schemeClr val="bg1"/>
            </a:solidFill>
          </a:ln>
        </p:spPr>
      </p:pic>
      <p:sp>
        <p:nvSpPr>
          <p:cNvPr id="40" name="文本框 39"/>
          <p:cNvSpPr txBox="1"/>
          <p:nvPr/>
        </p:nvSpPr>
        <p:spPr>
          <a:xfrm>
            <a:off x="8754110" y="3647938"/>
            <a:ext cx="1652172" cy="84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Oil Repellency Grade</a:t>
            </a:r>
            <a:endParaRPr lang="en-US" altLang="zh-CN" sz="12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Grade 6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4741094"/>
            <a:ext cx="469021" cy="46902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2" name="文本框 41"/>
          <p:cNvSpPr txBox="1"/>
          <p:nvPr/>
        </p:nvSpPr>
        <p:spPr>
          <a:xfrm>
            <a:off x="8698742" y="4578435"/>
            <a:ext cx="2275846" cy="126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Abrasion Resistance</a:t>
            </a:r>
            <a:endParaRPr lang="en-US" altLang="zh-CN" sz="12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Endpoint-Lengthwise is </a:t>
            </a:r>
            <a:r>
              <a:rPr lang="en-US" altLang="zh-CN" sz="1000" dirty="0">
                <a:solidFill>
                  <a:srgbClr val="FFFFFF"/>
                </a:solidFill>
                <a:latin typeface="Abadi" panose="020B0604020202020204" pitchFamily="34" charset="0"/>
              </a:rPr>
              <a:t>&gt;</a:t>
            </a: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100,000 cycles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Endpoint-Widthwise is &gt;100,000 cycles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9"/>
          <a:stretch>
            <a:fillRect/>
          </a:stretch>
        </p:blipFill>
        <p:spPr>
          <a:xfrm>
            <a:off x="7982175" y="5774293"/>
            <a:ext cx="751322" cy="723831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8824844" y="5924430"/>
            <a:ext cx="1664872" cy="80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RUB Fastness</a:t>
            </a:r>
            <a:endParaRPr lang="en-US" altLang="zh-CN" sz="12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Dry Staining: Grade 4</a:t>
            </a:r>
            <a:endParaRPr lang="en-US" altLang="zh-CN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Wet staining: Grade 4</a:t>
            </a:r>
            <a:endParaRPr lang="zh-CN" altLang="en-US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404495" y="330200"/>
            <a:ext cx="11420475" cy="75565"/>
          </a:xfrm>
          <a:prstGeom prst="rect">
            <a:avLst/>
          </a:prstGeom>
          <a:solidFill>
            <a:srgbClr val="E4B596"/>
          </a:solidFill>
          <a:ln>
            <a:solidFill>
              <a:srgbClr val="E4B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04495" y="6429375"/>
            <a:ext cx="11420475" cy="75565"/>
          </a:xfrm>
          <a:prstGeom prst="rect">
            <a:avLst/>
          </a:prstGeom>
          <a:solidFill>
            <a:srgbClr val="E4B596"/>
          </a:solidFill>
          <a:ln>
            <a:solidFill>
              <a:srgbClr val="E4B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11810" y="1045210"/>
            <a:ext cx="3854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solidFill>
                  <a:schemeClr val="tx1"/>
                </a:solidFill>
                <a:uFillTx/>
              </a:rPr>
              <a:t>350 nylon </a:t>
            </a:r>
            <a:r>
              <a:rPr lang="en-US" sz="3200" b="1" cap="all" dirty="0" err="1">
                <a:solidFill>
                  <a:schemeClr val="tx1"/>
                </a:solidFill>
                <a:uFillTx/>
              </a:rPr>
              <a:t>basE</a:t>
            </a:r>
            <a:endParaRPr lang="en-US" sz="3200" b="1" cap="all" dirty="0">
              <a:solidFill>
                <a:schemeClr val="tx1"/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0860" y="1558925"/>
            <a:ext cx="3835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cap="all" dirty="0">
                <a:solidFill>
                  <a:schemeClr val="tx1"/>
                </a:solidFill>
                <a:uFillTx/>
              </a:rPr>
              <a:t>in </a:t>
            </a:r>
            <a:r>
              <a:rPr lang="en-US" altLang="zh-CN" b="1" cap="all" dirty="0">
                <a:solidFill>
                  <a:schemeClr val="tx1"/>
                </a:solidFill>
                <a:uFillTx/>
              </a:rPr>
              <a:t>black</a:t>
            </a:r>
            <a:endParaRPr lang="en-US" altLang="zh-CN" b="1" cap="all" dirty="0">
              <a:solidFill>
                <a:schemeClr val="tx1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860" y="3666490"/>
            <a:ext cx="785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Century Gothic" panose="020B0502020202020204" pitchFamily="34" charset="0"/>
                <a:cs typeface="Century Gothic" panose="020B0502020202020204" pitchFamily="34" charset="0"/>
              </a:rPr>
              <a:t>Size</a:t>
            </a:r>
            <a:endParaRPr lang="zh-CN" altLang="en-US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0860" y="3293110"/>
            <a:ext cx="1412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ym typeface="+mn-ea"/>
              </a:rPr>
              <a:t>350</a:t>
            </a:r>
            <a:r>
              <a:rPr lang="zh-CN" altLang="en-US">
                <a:sym typeface="+mn-ea"/>
              </a:rPr>
              <a:t> </a:t>
            </a:r>
            <a:r>
              <a:rPr lang="zh-CN" altLang="en-US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mm</a:t>
            </a:r>
            <a:endParaRPr lang="zh-CN" altLang="en-US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7260" y="3666490"/>
            <a:ext cx="2402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Century Gothic" panose="020B0502020202020204" pitchFamily="34" charset="0"/>
                <a:cs typeface="Century Gothic" panose="020B0502020202020204" pitchFamily="34" charset="0"/>
              </a:rPr>
              <a:t>Load capacity</a:t>
            </a:r>
            <a:endParaRPr lang="zh-CN" altLang="en-US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78685" y="3293110"/>
            <a:ext cx="1412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ym typeface="+mn-ea"/>
              </a:rPr>
              <a:t>1136 </a:t>
            </a: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kg</a:t>
            </a: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0850" y="6101715"/>
            <a:ext cx="77679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latin typeface="Century Gothic" panose="020B0502020202020204" pitchFamily="34" charset="0"/>
                <a:cs typeface="Century Gothic" panose="020B0502020202020204" pitchFamily="34" charset="0"/>
              </a:rPr>
              <a:t>*</a:t>
            </a:r>
            <a:r>
              <a:rPr lang="zh-CN" altLang="en-US" sz="1000">
                <a:latin typeface="Century Gothic" panose="020B0502020202020204" pitchFamily="34" charset="0"/>
                <a:cs typeface="Century Gothic" panose="020B0502020202020204" pitchFamily="34" charset="0"/>
              </a:rPr>
              <a:t>The pictures only show creative ideas, the specific data shall prevail</a:t>
            </a:r>
            <a:endParaRPr lang="zh-CN" altLang="en-US" sz="10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26745" y="2059940"/>
            <a:ext cx="40906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50545" y="2226945"/>
            <a:ext cx="4521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Century Gothic" panose="020B0502020202020204" pitchFamily="34" charset="0"/>
                <a:cs typeface="Century Gothic" panose="020B0502020202020204" pitchFamily="34" charset="0"/>
              </a:rPr>
              <a:t>BIFMA standard test, high-strength load-bearing</a:t>
            </a:r>
            <a:endParaRPr lang="zh-CN" altLang="en-US" sz="14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0545" y="2521585"/>
            <a:ext cx="41192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4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4" name="图片 3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222" r="34033"/>
          <a:stretch>
            <a:fillRect/>
          </a:stretch>
        </p:blipFill>
        <p:spPr>
          <a:xfrm>
            <a:off x="4401185" y="6350"/>
            <a:ext cx="7803515" cy="6362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68.224\外贸\Overseas  Document\营销-共享内外销\单图\V1\V1-BM-02(赛道脚实拍图）\4.JPG4"/>
          <p:cNvPicPr>
            <a:picLocks noChangeAspect="1"/>
          </p:cNvPicPr>
          <p:nvPr/>
        </p:nvPicPr>
        <p:blipFill>
          <a:blip r:embed="rId1"/>
          <a:srcRect t="9" b="9"/>
          <a:stretch>
            <a:fillRect/>
          </a:stretch>
        </p:blipFill>
        <p:spPr>
          <a:xfrm>
            <a:off x="2962275" y="431800"/>
            <a:ext cx="5846445" cy="5845810"/>
          </a:xfrm>
          <a:prstGeom prst="rect">
            <a:avLst/>
          </a:prstGeom>
        </p:spPr>
      </p:pic>
      <p:pic>
        <p:nvPicPr>
          <p:cNvPr id="15" name="图片 14" descr="GTLY01(2)"/>
          <p:cNvPicPr>
            <a:picLocks noChangeAspect="1"/>
          </p:cNvPicPr>
          <p:nvPr/>
        </p:nvPicPr>
        <p:blipFill>
          <a:blip r:embed="rId2"/>
          <a:srcRect l="30541" t="44414" r="42882" b="40578"/>
          <a:stretch>
            <a:fillRect/>
          </a:stretch>
        </p:blipFill>
        <p:spPr>
          <a:xfrm>
            <a:off x="7672070" y="925830"/>
            <a:ext cx="2447290" cy="1403350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图片 12" descr="GTLY01(2)"/>
          <p:cNvPicPr>
            <a:picLocks noChangeAspect="1"/>
          </p:cNvPicPr>
          <p:nvPr/>
        </p:nvPicPr>
        <p:blipFill>
          <a:blip r:embed="rId2"/>
          <a:srcRect l="32694" t="43065" r="28940" b="35528"/>
          <a:stretch>
            <a:fillRect/>
          </a:stretch>
        </p:blipFill>
        <p:spPr>
          <a:xfrm>
            <a:off x="8808720" y="2747010"/>
            <a:ext cx="2686050" cy="1499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C:\Users\Administrator\Desktop\V1-BM-02侧后面(350mm黑色尼龙脚）.pngV1-BM-02侧后面(350mm黑色尼龙脚）"/>
          <p:cNvPicPr>
            <a:picLocks noChangeAspect="1"/>
          </p:cNvPicPr>
          <p:nvPr/>
        </p:nvPicPr>
        <p:blipFill>
          <a:blip r:embed="rId3"/>
          <a:srcRect l="27452" t="54845" r="34975" b="24948"/>
          <a:stretch>
            <a:fillRect/>
          </a:stretch>
        </p:blipFill>
        <p:spPr>
          <a:xfrm>
            <a:off x="967105" y="4430395"/>
            <a:ext cx="3057525" cy="1599565"/>
          </a:xfrm>
          <a:prstGeom prst="rect">
            <a:avLst/>
          </a:prstGeom>
          <a:ln w="3175">
            <a:solidFill>
              <a:srgbClr val="5C5C5C"/>
            </a:solidFill>
          </a:ln>
        </p:spPr>
      </p:pic>
      <p:pic>
        <p:nvPicPr>
          <p:cNvPr id="4" name="图片 3" descr="GTLY01(1)"/>
          <p:cNvPicPr>
            <a:picLocks noChangeAspect="1"/>
          </p:cNvPicPr>
          <p:nvPr/>
        </p:nvPicPr>
        <p:blipFill>
          <a:blip r:embed="rId4"/>
          <a:srcRect l="28235" t="39542" r="39680" b="42015"/>
          <a:stretch>
            <a:fillRect/>
          </a:stretch>
        </p:blipFill>
        <p:spPr>
          <a:xfrm>
            <a:off x="478790" y="1905635"/>
            <a:ext cx="3105785" cy="175514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79425" y="431800"/>
            <a:ext cx="30918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perfect combination </a:t>
            </a:r>
            <a:endParaRPr lang="en-US" alt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of art and science</a:t>
            </a:r>
            <a:endParaRPr lang="en-US" alt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270" y="2955925"/>
            <a:ext cx="209550" cy="619125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96625" y="3126105"/>
            <a:ext cx="168275" cy="4972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0946" r="5031" b="21990"/>
          <a:stretch>
            <a:fillRect/>
          </a:stretch>
        </p:blipFill>
        <p:spPr>
          <a:xfrm>
            <a:off x="7929880" y="4943475"/>
            <a:ext cx="2485390" cy="1086485"/>
          </a:xfrm>
          <a:prstGeom prst="rect">
            <a:avLst/>
          </a:prstGeom>
        </p:spPr>
      </p:pic>
      <p:pic>
        <p:nvPicPr>
          <p:cNvPr id="6" name="图片 5" descr="\\192.168.68.224\外贸\Overseas  Document\营销-共享内外销\单图\V1\V1-BM-02(赛道脚实拍图）\4.JPG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rcRect l="24785" t="66171" r="23971" b="7481"/>
          <a:stretch>
            <a:fillRect/>
          </a:stretch>
        </p:blipFill>
        <p:spPr>
          <a:xfrm>
            <a:off x="1028700" y="4430395"/>
            <a:ext cx="2995930" cy="159956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TLY01(1)"/>
          <p:cNvPicPr>
            <a:picLocks noChangeAspect="1"/>
          </p:cNvPicPr>
          <p:nvPr/>
        </p:nvPicPr>
        <p:blipFill>
          <a:blip r:embed="rId1"/>
          <a:srcRect l="11805" t="14045" b="23831"/>
          <a:stretch>
            <a:fillRect/>
          </a:stretch>
        </p:blipFill>
        <p:spPr>
          <a:xfrm>
            <a:off x="12065" y="325120"/>
            <a:ext cx="6039485" cy="6381115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414655" y="32067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14655" y="651192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4788" r="4788"/>
          <a:stretch>
            <a:fillRect/>
          </a:stretch>
        </p:blipFill>
        <p:spPr>
          <a:xfrm>
            <a:off x="9481185" y="2240915"/>
            <a:ext cx="1892300" cy="1892300"/>
          </a:xfrm>
          <a:prstGeom prst="ellipse">
            <a:avLst/>
          </a:prstGeom>
          <a:ln>
            <a:solidFill>
              <a:srgbClr val="5C5C5C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l="4390" r="4390"/>
          <a:stretch>
            <a:fillRect/>
          </a:stretch>
        </p:blipFill>
        <p:spPr>
          <a:xfrm>
            <a:off x="6374765" y="3616960"/>
            <a:ext cx="1913255" cy="1913255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图片 22" descr="GTLY01(2)"/>
          <p:cNvPicPr>
            <a:picLocks noChangeAspect="1"/>
          </p:cNvPicPr>
          <p:nvPr/>
        </p:nvPicPr>
        <p:blipFill>
          <a:blip r:embed="rId4"/>
          <a:srcRect l="31738" t="38645" r="40774" b="33874"/>
          <a:stretch>
            <a:fillRect/>
          </a:stretch>
        </p:blipFill>
        <p:spPr>
          <a:xfrm>
            <a:off x="6254115" y="633730"/>
            <a:ext cx="1941830" cy="1941830"/>
          </a:xfrm>
          <a:prstGeom prst="ellipse">
            <a:avLst/>
          </a:prstGeom>
          <a:ln>
            <a:solidFill>
              <a:srgbClr val="5C5C5C"/>
            </a:solidFill>
          </a:ln>
        </p:spPr>
      </p:pic>
      <p:pic>
        <p:nvPicPr>
          <p:cNvPr id="25" name="图片 24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150" y="3215640"/>
            <a:ext cx="209550" cy="619125"/>
          </a:xfrm>
          <a:prstGeom prst="rect">
            <a:avLst/>
          </a:prstGeom>
        </p:spPr>
      </p:pic>
      <p:pic>
        <p:nvPicPr>
          <p:cNvPr id="26" name="图片 25" descr="图层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7098665" y="3883660"/>
            <a:ext cx="209550" cy="619125"/>
          </a:xfrm>
          <a:prstGeom prst="rect">
            <a:avLst/>
          </a:prstGeom>
        </p:spPr>
      </p:pic>
      <p:pic>
        <p:nvPicPr>
          <p:cNvPr id="27" name="图片 26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7391400" y="1062990"/>
            <a:ext cx="240665" cy="712470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0" flipH="1">
            <a:off x="6513830" y="1190625"/>
            <a:ext cx="233045" cy="68834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8448040" y="1396365"/>
            <a:ext cx="1856740" cy="478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i="1" dirty="0">
                <a:solidFill>
                  <a:schemeClr val="tx1"/>
                </a:solidFill>
              </a:rPr>
              <a:t>Armrest pad </a:t>
            </a:r>
            <a:endParaRPr lang="zh-CN" altLang="en-US" sz="1400" i="1" dirty="0">
              <a:solidFill>
                <a:schemeClr val="tx1"/>
              </a:solidFill>
            </a:endParaRPr>
          </a:p>
          <a:p>
            <a:pPr algn="l"/>
            <a:r>
              <a:rPr lang="zh-CN" altLang="en-US" sz="1400" i="1" dirty="0">
                <a:solidFill>
                  <a:schemeClr val="tx1"/>
                </a:solidFill>
              </a:rPr>
              <a:t>rotation</a:t>
            </a:r>
            <a:endParaRPr lang="zh-CN" altLang="en-US" sz="1400" i="1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7940675" y="2882265"/>
            <a:ext cx="2898140" cy="44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i="1" dirty="0">
                <a:sym typeface="+mn-ea"/>
              </a:rPr>
              <a:t>Armrest</a:t>
            </a:r>
            <a:r>
              <a:rPr lang="zh-CN" altLang="en-US" sz="1400" i="1" dirty="0">
                <a:solidFill>
                  <a:schemeClr val="tx1"/>
                </a:solidFill>
              </a:rPr>
              <a:t> height </a:t>
            </a:r>
            <a:endParaRPr lang="zh-CN" altLang="en-US" sz="1400" i="1" dirty="0">
              <a:solidFill>
                <a:schemeClr val="tx1"/>
              </a:solidFill>
            </a:endParaRPr>
          </a:p>
          <a:p>
            <a:pPr algn="l"/>
            <a:r>
              <a:rPr lang="zh-CN" altLang="en-US" sz="1400" i="1" dirty="0">
                <a:solidFill>
                  <a:schemeClr val="tx1"/>
                </a:solidFill>
              </a:rPr>
              <a:t>adjustment	</a:t>
            </a:r>
            <a:endParaRPr lang="zh-CN" altLang="en-US" sz="1400" i="1" dirty="0">
              <a:solidFill>
                <a:schemeClr val="tx1"/>
              </a:solidFill>
            </a:endParaRP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8511540" y="4406265"/>
            <a:ext cx="2693035" cy="422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i="1">
                <a:solidFill>
                  <a:schemeClr val="tx1"/>
                </a:solidFill>
              </a:rPr>
              <a:t>A</a:t>
            </a:r>
            <a:r>
              <a:rPr lang="zh-CN" altLang="en-US" sz="1400" i="1">
                <a:solidFill>
                  <a:schemeClr val="tx1"/>
                </a:solidFill>
              </a:rPr>
              <a:t>rmrest pad can slide </a:t>
            </a:r>
            <a:endParaRPr lang="zh-CN" altLang="en-US" sz="1400" i="1">
              <a:solidFill>
                <a:schemeClr val="tx1"/>
              </a:solidFill>
            </a:endParaRPr>
          </a:p>
          <a:p>
            <a:pPr algn="l"/>
            <a:r>
              <a:rPr lang="zh-CN" altLang="en-US" sz="1400" i="1">
                <a:solidFill>
                  <a:schemeClr val="tx1"/>
                </a:solidFill>
              </a:rPr>
              <a:t>back and forth	</a:t>
            </a:r>
            <a:endParaRPr lang="zh-CN" altLang="en-US" sz="1400" i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9370" y="5668645"/>
            <a:ext cx="567245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900" dirty="0"/>
              <a:t>1</a:t>
            </a:r>
            <a:r>
              <a:rPr lang="en-US" altLang="zh-CN" sz="900" dirty="0"/>
              <a:t>.</a:t>
            </a:r>
            <a:r>
              <a:rPr lang="zh-CN" altLang="en-US" sz="900" dirty="0"/>
              <a:t>Height adjustable arms, with soft touch PU pad.</a:t>
            </a:r>
            <a:endParaRPr lang="zh-CN" altLang="en-US" sz="900" dirty="0"/>
          </a:p>
          <a:p>
            <a:pPr>
              <a:lnSpc>
                <a:spcPct val="150000"/>
              </a:lnSpc>
            </a:pPr>
            <a:r>
              <a:rPr lang="zh-CN" altLang="en-US" sz="900" dirty="0"/>
              <a:t>2</a:t>
            </a:r>
            <a:r>
              <a:rPr lang="en-US" altLang="zh-CN" sz="900" dirty="0"/>
              <a:t>.</a:t>
            </a:r>
            <a:r>
              <a:rPr lang="zh-CN" altLang="en-US" sz="900" dirty="0"/>
              <a:t>The arm pad can be rotated, and it can be adjusted forward and backward.</a:t>
            </a:r>
            <a:endParaRPr lang="zh-CN" altLang="en-US" sz="900" dirty="0"/>
          </a:p>
          <a:p>
            <a:pPr>
              <a:lnSpc>
                <a:spcPct val="150000"/>
              </a:lnSpc>
            </a:pPr>
            <a:r>
              <a:rPr lang="en-US" altLang="zh-CN" sz="900" dirty="0"/>
              <a:t>3.</a:t>
            </a:r>
            <a:r>
              <a:rPr lang="zh-CN" altLang="en-US" sz="900" dirty="0"/>
              <a:t>No sudden and major change in the structural intergrity when </a:t>
            </a:r>
            <a:r>
              <a:rPr lang="en-US" altLang="zh-CN" sz="900" dirty="0"/>
              <a:t>76</a:t>
            </a:r>
            <a:r>
              <a:rPr lang="zh-CN" altLang="en-US" sz="900" dirty="0"/>
              <a:t> kg applied for 1 min.</a:t>
            </a:r>
            <a:endParaRPr lang="zh-CN" altLang="en-US" sz="900" dirty="0"/>
          </a:p>
        </p:txBody>
      </p:sp>
      <p:sp>
        <p:nvSpPr>
          <p:cNvPr id="9" name="文本框 8"/>
          <p:cNvSpPr txBox="1"/>
          <p:nvPr/>
        </p:nvSpPr>
        <p:spPr>
          <a:xfrm>
            <a:off x="9852660" y="871220"/>
            <a:ext cx="3835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cap="all">
                <a:solidFill>
                  <a:schemeClr val="tx1"/>
                </a:solidFill>
                <a:uFillTx/>
              </a:rPr>
              <a:t>Arms in </a:t>
            </a:r>
            <a:r>
              <a:rPr lang="en-US" altLang="zh-CN" b="1" cap="all">
                <a:uFillTx/>
                <a:sym typeface="+mn-ea"/>
              </a:rPr>
              <a:t>BLACK</a:t>
            </a:r>
            <a:endParaRPr lang="en-US" altLang="zh-CN" b="1" cap="all">
              <a:solidFill>
                <a:schemeClr val="tx1"/>
              </a:solidFill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43770" y="438150"/>
            <a:ext cx="2225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cap="all">
                <a:solidFill>
                  <a:schemeClr val="tx1"/>
                </a:solidFill>
                <a:uFillTx/>
              </a:rPr>
              <a:t>3D Arms</a:t>
            </a:r>
            <a:endParaRPr lang="zh-CN" altLang="en-US" sz="3200" b="1" cap="all">
              <a:solidFill>
                <a:schemeClr val="tx1"/>
              </a:solidFill>
              <a:uFillTx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GTLY01"/>
          <p:cNvPicPr>
            <a:picLocks noChangeAspect="1"/>
          </p:cNvPicPr>
          <p:nvPr/>
        </p:nvPicPr>
        <p:blipFill>
          <a:blip r:embed="rId1"/>
          <a:srcRect l="21965" t="21056" r="27428" b="26143"/>
          <a:stretch>
            <a:fillRect/>
          </a:stretch>
        </p:blipFill>
        <p:spPr>
          <a:xfrm>
            <a:off x="385445" y="523875"/>
            <a:ext cx="4288155" cy="6004560"/>
          </a:xfrm>
          <a:prstGeom prst="rect">
            <a:avLst/>
          </a:prstGeom>
        </p:spPr>
      </p:pic>
      <p:pic>
        <p:nvPicPr>
          <p:cNvPr id="12" name="图片 11" descr="GTLY01"/>
          <p:cNvPicPr>
            <a:picLocks noChangeAspect="1"/>
          </p:cNvPicPr>
          <p:nvPr/>
        </p:nvPicPr>
        <p:blipFill>
          <a:blip r:embed="rId2"/>
          <a:srcRect t="18317" b="31875"/>
          <a:stretch>
            <a:fillRect/>
          </a:stretch>
        </p:blipFill>
        <p:spPr>
          <a:xfrm flipH="1">
            <a:off x="6152515" y="1380490"/>
            <a:ext cx="6511925" cy="435292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56275" y="5875020"/>
            <a:ext cx="4722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Century Gothic" panose="020B0502020202020204" pitchFamily="34" charset="0"/>
                <a:cs typeface="Century Gothic" panose="020B0502020202020204" pitchFamily="34" charset="0"/>
              </a:rPr>
              <a:t>It is able to offer good siting feelings to users. </a:t>
            </a:r>
            <a:endParaRPr lang="zh-CN" altLang="en-US" sz="12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zh-CN" altLang="en-US" sz="1200">
                <a:latin typeface="Century Gothic" panose="020B0502020202020204" pitchFamily="34" charset="0"/>
                <a:cs typeface="Century Gothic" panose="020B0502020202020204" pitchFamily="34" charset="0"/>
              </a:rPr>
              <a:t>It would reduce stress to abdomen.</a:t>
            </a:r>
            <a:endParaRPr lang="zh-CN" altLang="en-US" sz="12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075420" y="1421765"/>
            <a:ext cx="0" cy="400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456680" y="1674495"/>
            <a:ext cx="1633220" cy="3499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弧形 10"/>
          <p:cNvSpPr/>
          <p:nvPr/>
        </p:nvSpPr>
        <p:spPr>
          <a:xfrm rot="17820000">
            <a:off x="5218430" y="1596390"/>
            <a:ext cx="5935980" cy="631126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9116060" y="1612265"/>
            <a:ext cx="693420" cy="46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90</a:t>
            </a:r>
            <a:r>
              <a:rPr lang="zh-CN" altLang="en-US"/>
              <a:t>° </a:t>
            </a:r>
            <a:endParaRPr lang="zh-CN" altLang="en-US">
              <a:solidFill>
                <a:srgbClr val="BED438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165215" y="2771140"/>
            <a:ext cx="1212215" cy="32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120</a:t>
            </a:r>
            <a:r>
              <a:rPr lang="zh-CN" altLang="en-US" sz="2400"/>
              <a:t>° </a:t>
            </a:r>
            <a:endParaRPr lang="zh-CN" altLang="en-US" sz="2400">
              <a:solidFill>
                <a:srgbClr val="BED438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6425" y="939800"/>
            <a:ext cx="4984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Backrest Tilting degree  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4655" y="32067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14655" y="651192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\\192.168.68.224\外贸\Overseas  Document\营销-共享内外销\单图\V1\V1-BM-02(赛道脚实拍图）\3.JPG3"/>
          <p:cNvPicPr>
            <a:picLocks noChangeAspect="1"/>
          </p:cNvPicPr>
          <p:nvPr/>
        </p:nvPicPr>
        <p:blipFill>
          <a:blip r:embed="rId1"/>
          <a:srcRect l="14581" t="9600" r="22788" b="8498"/>
          <a:stretch>
            <a:fillRect/>
          </a:stretch>
        </p:blipFill>
        <p:spPr>
          <a:xfrm>
            <a:off x="6718300" y="822960"/>
            <a:ext cx="4243070" cy="554926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14655" y="32067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14655" y="6511925"/>
            <a:ext cx="11351260" cy="0"/>
          </a:xfrm>
          <a:prstGeom prst="line">
            <a:avLst/>
          </a:prstGeom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954530"/>
            <a:ext cx="4307840" cy="27793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65200" y="5264150"/>
            <a:ext cx="472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Century Gothic" panose="020B0502020202020204" pitchFamily="34" charset="0"/>
                <a:cs typeface="Century Gothic" panose="020B0502020202020204" pitchFamily="34" charset="0"/>
              </a:rPr>
              <a:t>The seat depth can be adjusted according</a:t>
            </a:r>
            <a:endParaRPr lang="zh-CN" altLang="en-US" sz="14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zh-CN" altLang="en-US" sz="1400">
                <a:latin typeface="Century Gothic" panose="020B0502020202020204" pitchFamily="34" charset="0"/>
                <a:cs typeface="Century Gothic" panose="020B0502020202020204" pitchFamily="34" charset="0"/>
              </a:rPr>
              <a:t>to the user's habits</a:t>
            </a:r>
            <a:endParaRPr lang="zh-CN" altLang="en-US" sz="14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3125" y="949325"/>
            <a:ext cx="4984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Seat with sliding function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6" name="图片 25" descr="图层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2188845" y="2993390"/>
            <a:ext cx="209550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4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5.xml><?xml version="1.0" encoding="utf-8"?>
<p:tagLst xmlns:p="http://schemas.openxmlformats.org/presentationml/2006/main">
  <p:tag name="KSO_WM_UNIT_PLACING_PICTURE_USER_VIEWPORT" val="{&quot;height&quot;:1307,&quot;width&quot;:3692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UNIT_PLACING_PICTURE_USER_VIEWPORT" val="{&quot;height&quot;:975,&quot;width&quot;:330}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975,&quot;width&quot;:330}"/>
  <p:tag name="KSO_WM_BEAUTIFY_FLAG" val=""/>
</p:tagLst>
</file>

<file path=ppt/tags/tag8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COMMONDATA" val="eyJoZGlkIjoiZmM4NDdiYzkwMDE0NTNlYzZjZjkxYzI1ZmVmYjk0MzMifQ=="/>
  <p:tag name="KSO_WPP_MARK_KEY" val="e30db935-059a-42de-9473-36bc76b2f2f7"/>
  <p:tag name="commondata" val="eyJoZGlkIjoiYTkyOTk4ODU4MTEyYjEzY2MyODZmYzYyNzk1ZGYzM2Y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微软雅黑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2985</Words>
  <Application>WPS 演示</Application>
  <PresentationFormat>宽屏</PresentationFormat>
  <Paragraphs>135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Century Gothic</vt:lpstr>
      <vt:lpstr>Times New Roman</vt:lpstr>
      <vt:lpstr>Abadi</vt:lpstr>
      <vt:lpstr>Vijaya</vt:lpstr>
      <vt:lpstr>Arial Black</vt:lpstr>
      <vt:lpstr>Arial Unicode MS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203</cp:revision>
  <dcterms:created xsi:type="dcterms:W3CDTF">2019-06-19T02:08:00Z</dcterms:created>
  <dcterms:modified xsi:type="dcterms:W3CDTF">2023-11-25T05:49:21Z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ACFA3711E3A2445BAFDE6CFBE5867C8D_13</vt:lpwstr>
  </property>
</Properties>
</file>